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4" r:id="rId23"/>
    <p:sldId id="285" r:id="rId24"/>
    <p:sldId id="286" r:id="rId25"/>
    <p:sldId id="25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6"/>
    <p:restoredTop sz="91427"/>
  </p:normalViewPr>
  <p:slideViewPr>
    <p:cSldViewPr snapToGrid="0">
      <p:cViewPr varScale="1">
        <p:scale>
          <a:sx n="103" d="100"/>
          <a:sy n="103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98208-36D1-734B-93D2-A67100BB3D3C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7DE53-9674-4F46-B2A2-28CAC8787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1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7DE53-9674-4F46-B2A2-28CAC8787B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7DE53-9674-4F46-B2A2-28CAC8787B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7DE53-9674-4F46-B2A2-28CAC8787B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1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7DE53-9674-4F46-B2A2-28CAC8787B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8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0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8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8B7F6-6E79-A34F-A465-740A65302BF6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F45E3-D193-1F4D-BCA9-403B610A1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eing_777-236ER_-_British_Airways_(G-VIIV)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nnikeswarrao/british-airways-customer-booking" TargetMode="External"/><Relationship Id="rId2" Type="http://schemas.openxmlformats.org/officeDocument/2006/relationships/hyperlink" Target="https://www.theforage.com/virtual-experience/NjynCWzGSaWXQCxSX/british-airways/data-science-yqoz/predicting-customer-buying-behaviou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modules/model_evaluation.html" TargetMode="External"/><Relationship Id="rId4" Type="http://schemas.openxmlformats.org/officeDocument/2006/relationships/hyperlink" Target="https://scikit-learn.org/stable/supervised_learning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9577E-1F6A-D0D4-5AA6-61E380D2F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 b="1" i="0">
                <a:effectLst/>
                <a:highlight>
                  <a:srgbClr val="FFFFFF"/>
                </a:highlight>
                <a:latin typeface="DM Sans" pitchFamily="2" charset="77"/>
              </a:rPr>
              <a:t>PREDICTING CUSTOMER BUYING BEHAVIOR</a:t>
            </a:r>
            <a:endParaRPr lang="en-US" sz="6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ACBEA-5DCC-242E-0A5B-BBE366DA9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500"/>
              <a:t>British Airway </a:t>
            </a:r>
          </a:p>
          <a:p>
            <a:r>
              <a:rPr lang="en-US" sz="1500"/>
              <a:t>Ola Suaifan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01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765AC-459D-AD4C-A8CB-54FA7385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STATISTICAL SUMMARY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B5D880-79EF-C2B7-D216-B16DACFF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Insights:</a:t>
            </a:r>
          </a:p>
          <a:p>
            <a:r>
              <a:rPr lang="en-US" sz="1700"/>
              <a:t>The average flight duration is between 7-8 hours</a:t>
            </a:r>
          </a:p>
          <a:p>
            <a:r>
              <a:rPr lang="en-US" sz="1700"/>
              <a:t>The majority of Purchase Lead cost is between $100-$200 but there are some outliers.</a:t>
            </a:r>
          </a:p>
          <a:p>
            <a:r>
              <a:rPr lang="en-US" sz="1700"/>
              <a:t>The length of stay is normally low but there are some outliers. 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91C79FF-35DE-86D7-3F3B-BFE5A3877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8" r="2072" b="-4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6D20BEE4-A0AF-8D23-E62F-0547C4E2D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2" r="4" b="4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788FFD1D-E387-C7B4-DD3F-06F5E05EBC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40" r="4" b="4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4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65D91-C468-7002-FA64-627D3F36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STATISTICAL SUMMARY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083897-F3F4-00A0-FBFA-333E15CC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There is a weak correlation between the purchase lead, the length of stay and the flight duration features. 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110B046-7A23-322C-F075-0BAAB781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9" y="2631948"/>
            <a:ext cx="5256325" cy="4073651"/>
          </a:xfrm>
          <a:prstGeom prst="rect">
            <a:avLst/>
          </a:prstGeom>
        </p:spPr>
      </p:pic>
      <p:pic>
        <p:nvPicPr>
          <p:cNvPr id="5" name="Content Placeholder 4" descr="A computer code with red and green text&#10;&#10;Description automatically generated">
            <a:extLst>
              <a:ext uri="{FF2B5EF4-FFF2-40B4-BE49-F238E27FC236}">
                <a16:creationId xmlns:a16="http://schemas.microsoft.com/office/drawing/2014/main" id="{E65E0F3C-43F2-90CB-81CA-9BA263D15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263" y="3347467"/>
            <a:ext cx="6163830" cy="15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3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629D0-DDDB-6F37-4326-1B990AC9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STATISTICAL SUMMARY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8CDF53-66EF-CE0F-E19E-F69A58D36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Insights:</a:t>
            </a:r>
          </a:p>
          <a:p>
            <a:r>
              <a:rPr lang="en-US" sz="2200" dirty="0"/>
              <a:t>Most of the bookings were made from Europe and Asia. 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63C34822-2E86-6F7F-4C3A-5932376C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7" y="2651761"/>
            <a:ext cx="7433740" cy="40142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4CD35-A0C9-F5F3-928D-5F60C831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96" y="4037510"/>
            <a:ext cx="5468112" cy="16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35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05E73-1440-81DE-1C30-3AC72CA5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TRAINING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FE95D-F1AF-8776-D560-A6F5E54F9095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Step: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The features were separated from the target variable into X=features and y= target variable.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The categorical features were encoded using one-hot encoding and the numerical features were scaled using the standard scaler.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00" dirty="0"/>
              <a:t>The dataset was split into training and testing data for evaluation.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53318E-5318-EF44-CAE7-456ABD27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36" y="2400915"/>
            <a:ext cx="10917936" cy="37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FDC1D-FA8E-F9D9-877E-E7443FA8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DATA TRAINING</a:t>
            </a:r>
            <a:br>
              <a:rPr lang="en-US" sz="4800"/>
            </a:br>
            <a:r>
              <a:rPr lang="en-US" sz="4800"/>
              <a:t>resampling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976D-6DDF-C530-AFE6-F0CE3E22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/>
              <a:t>Prior to commencing data training, it was observed that the dataset exhibited class imbalance, with 80% of customers failing to complete the booking, while only 15% successfully completed it. This imbalance poses a challenge as it can hinder the effectiveness of training and prediction processes. Consequently, in order to address this issue and mitigate the dominance of the undesired outcome, random under_sampling will be employed to rebalance the dataset.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580BEE-32B5-BFF1-743E-69DBD6BA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2" y="2386584"/>
            <a:ext cx="5118661" cy="4338066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783779-9B06-FA5E-DDAB-DA7C5640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59594"/>
            <a:ext cx="5468112" cy="12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2164F-63CA-1127-C72A-65217514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7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400" dirty="0"/>
              <a:t>DATA TRAINING</a:t>
            </a:r>
            <a:br>
              <a:rPr lang="en-US" sz="3400" dirty="0"/>
            </a:br>
            <a:r>
              <a:rPr lang="en-US" sz="2800" dirty="0"/>
              <a:t>machine learning models </a:t>
            </a:r>
            <a:endParaRPr lang="en-US" sz="3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9DC1-57F3-4484-8043-477CD8CB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86" y="2670048"/>
            <a:ext cx="4626864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dirty="0"/>
              <a:t>The models that were utilized:</a:t>
            </a:r>
          </a:p>
          <a:p>
            <a:pPr marL="0" indent="0">
              <a:buNone/>
            </a:pPr>
            <a:r>
              <a:rPr lang="en-US" sz="1900" dirty="0"/>
              <a:t>1- Gradient boosting classifier: </a:t>
            </a:r>
          </a:p>
          <a:p>
            <a:r>
              <a:rPr lang="en-US" sz="1900" dirty="0"/>
              <a:t>an ensemble learning technique with random seed 42, number of weak learners is 100 to ensemble and learning rate is 0.1.</a:t>
            </a:r>
          </a:p>
          <a:p>
            <a:pPr marL="0" indent="0">
              <a:buNone/>
            </a:pPr>
            <a:r>
              <a:rPr lang="en-US" sz="1900" dirty="0"/>
              <a:t>2- Stochastic Gradient Descent Classifier:</a:t>
            </a:r>
          </a:p>
          <a:p>
            <a:r>
              <a:rPr lang="en-US" sz="1900" dirty="0"/>
              <a:t>a linear classifier with loss function hinge.</a:t>
            </a:r>
          </a:p>
          <a:p>
            <a:pPr marL="0" indent="0">
              <a:buNone/>
            </a:pPr>
            <a:r>
              <a:rPr lang="en-US" sz="1900" dirty="0"/>
              <a:t>3- Random Forest Classifier:</a:t>
            </a:r>
          </a:p>
          <a:p>
            <a:r>
              <a:rPr lang="en-US" sz="1900" dirty="0"/>
              <a:t>an ensemble learning method based on decision trees with 100 trees to ensemble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3EA3EE-21DD-8341-AD76-382D0835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937260"/>
            <a:ext cx="7301805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7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564BB-6322-17C3-9F00-D8BB6AD8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EVALUATION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E510-068E-4E60-CBC8-8F7611213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The machine learning models were evaluated on a test dataset using metrics like accuracy, precision, recall, F1 score, and ROC AUC score. Random Forest outperformed others with the highest accuracy (67.38%), precision (27.99%), F1 score (40.91%), and ROC AUC (70.91%). Gradient Boosting Classifier showed the highest recall (83.06%). In summary, Random Forest generally performed better across various metrics.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3CE0FB-D40D-6FEA-CBD1-A54F6199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2659136"/>
            <a:ext cx="5468112" cy="3499592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E7C5E9D-F14D-A81E-64F1-C2134167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3376826"/>
            <a:ext cx="5468112" cy="20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770D6-45A1-BEE2-0335-4A15F839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57200"/>
            <a:ext cx="4910327" cy="1929384"/>
          </a:xfrm>
        </p:spPr>
        <p:txBody>
          <a:bodyPr anchor="ctr">
            <a:normAutofit/>
          </a:bodyPr>
          <a:lstStyle/>
          <a:p>
            <a:r>
              <a:rPr lang="en-US" dirty="0"/>
              <a:t>The most important feature(s)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3B1D-9C4A-CB64-A49A-CAE06097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Using random forest to provide the feature importance score which quantify the relative importance of each feature in the model’s decision making process.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C8D1A7-D674-DEBB-FFC0-FD73F26F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29" y="2374940"/>
            <a:ext cx="9270493" cy="44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1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650E-C7DC-AC61-977C-D5D7F07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feature(s)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DFF42-BDAD-9CE4-2484-6539DFA06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1375"/>
            <a:ext cx="3352800" cy="3432175"/>
          </a:xfrm>
        </p:spPr>
        <p:txBody>
          <a:bodyPr/>
          <a:lstStyle/>
          <a:p>
            <a:r>
              <a:rPr lang="en-US" dirty="0"/>
              <a:t>The most important feature is purchase lead.</a:t>
            </a:r>
          </a:p>
        </p:txBody>
      </p:sp>
      <p:pic>
        <p:nvPicPr>
          <p:cNvPr id="4" name="Picture 3" descr="A graph with text on it&#10;&#10;Description automatically generated">
            <a:extLst>
              <a:ext uri="{FF2B5EF4-FFF2-40B4-BE49-F238E27FC236}">
                <a16:creationId xmlns:a16="http://schemas.microsoft.com/office/drawing/2014/main" id="{8C71BF8C-0B0E-A5AE-CA52-74A5213A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76" y="1562100"/>
            <a:ext cx="8477907" cy="49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FD27E-3632-80E9-DD78-813E4E843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PREDICTION</a:t>
            </a:r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26BC64E6-EEC5-E4E4-9FDC-6DAA84A9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10 bookings were made to be predicted, the dataset was filtered to the most important feature only (purchase lead) and the predictions were made. </a:t>
            </a:r>
            <a:endParaRPr lang="en-US" sz="18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CB7689E-06DB-3CD4-44C0-334C1B5E8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4" y="2606462"/>
            <a:ext cx="3548328" cy="3639312"/>
          </a:xfrm>
          <a:prstGeom prst="rect">
            <a:avLst/>
          </a:prstGeom>
        </p:spPr>
      </p:pic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64CE265-C9E0-01AB-C1FE-43554D20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67" y="3234671"/>
            <a:ext cx="3584448" cy="1863912"/>
          </a:xfrm>
          <a:prstGeom prst="rect">
            <a:avLst/>
          </a:prstGeom>
        </p:spPr>
      </p:pic>
      <p:pic>
        <p:nvPicPr>
          <p:cNvPr id="8" name="Picture 7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75C5D997-C439-B730-4316-D58D83EB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3234671"/>
            <a:ext cx="3986979" cy="1863912"/>
          </a:xfrm>
          <a:prstGeom prst="rect">
            <a:avLst/>
          </a:prstGeom>
        </p:spPr>
      </p:pic>
      <p:pic>
        <p:nvPicPr>
          <p:cNvPr id="13" name="Picture 12" descr="A white rectangular table with black text&#10;&#10;Description automatically generated">
            <a:extLst>
              <a:ext uri="{FF2B5EF4-FFF2-40B4-BE49-F238E27FC236}">
                <a16:creationId xmlns:a16="http://schemas.microsoft.com/office/drawing/2014/main" id="{2BE4A55C-7EE3-2AC1-B0B0-D066B711E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44" y="4221109"/>
            <a:ext cx="1925542" cy="23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0B4-DC0D-C9DD-CE28-FF2604FA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OVERVIEW  </a:t>
            </a:r>
          </a:p>
        </p:txBody>
      </p:sp>
      <p:pic>
        <p:nvPicPr>
          <p:cNvPr id="6" name="Picture 5" descr="A large airplane flying in the sky&#10;&#10;Description automatically generated">
            <a:extLst>
              <a:ext uri="{FF2B5EF4-FFF2-40B4-BE49-F238E27FC236}">
                <a16:creationId xmlns:a16="http://schemas.microsoft.com/office/drawing/2014/main" id="{D16489BD-5C48-3771-85A2-C58EFFB65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94" b="2591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B75E-762F-A610-96EC-EB4E5164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Consumers now wield more influence, thanks to the abundance of accessible information, altering the traditional buying journey. Airlines must adopt a proactive approach to attract customers before their travel plans materialize, leveraging data and predictive models. </a:t>
            </a:r>
          </a:p>
          <a:p>
            <a:r>
              <a:rPr lang="en-US" sz="1800" dirty="0"/>
              <a:t>This presentation will demonstrate the construction of a predictive model using customer booking data to anticipate their purchasing patterns.</a:t>
            </a:r>
          </a:p>
        </p:txBody>
      </p:sp>
    </p:spTree>
    <p:extLst>
      <p:ext uri="{BB962C8B-B14F-4D97-AF65-F5344CB8AC3E}">
        <p14:creationId xmlns:p14="http://schemas.microsoft.com/office/powerpoint/2010/main" val="3894868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D75A1-6461-30FE-CA67-B48F2D93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PREDICTION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CB97-0234-EFFF-DD90-625D26D3D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6 out of 10 bookings were not complete and 4 were complete. </a:t>
            </a:r>
          </a:p>
          <a:p>
            <a:r>
              <a:rPr lang="en-US" sz="1700" dirty="0"/>
              <a:t>The booking indices that were not complete are: [0,4,5,6,8,9]</a:t>
            </a:r>
          </a:p>
          <a:p>
            <a:endParaRPr lang="en-US" sz="1700" dirty="0"/>
          </a:p>
        </p:txBody>
      </p:sp>
      <p:pic>
        <p:nvPicPr>
          <p:cNvPr id="6" name="Picture 5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B4BD834F-33A9-1CC8-677E-8E8F2D1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44107"/>
            <a:ext cx="6922008" cy="50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C5B29-9FBA-C8B1-0D04-3C5D2198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Customer input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2493-64D0-3CF3-A6F9-78BA3D1D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The first customer information and the predicted result :</a:t>
            </a:r>
          </a:p>
          <a:p>
            <a:endParaRPr lang="en-US" sz="17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89277F-7F7B-D8E6-85F2-F0BA7ABF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26802"/>
            <a:ext cx="6922008" cy="51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95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C5B29-9FBA-C8B1-0D04-3C5D2198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Customer input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2493-64D0-3CF3-A6F9-78BA3D1D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Second customer information and the predicted result :</a:t>
            </a:r>
          </a:p>
          <a:p>
            <a:endParaRPr lang="en-US" sz="1700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4FC6208-A46F-8A5B-92AC-EF65A658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03682"/>
            <a:ext cx="6922008" cy="4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C5B29-9FBA-C8B1-0D04-3C5D2198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Customer input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2493-64D0-3CF3-A6F9-78BA3D1D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third customer information and the predicted result :</a:t>
            </a:r>
          </a:p>
          <a:p>
            <a:endParaRPr lang="en-US" sz="17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283410-02D0-8C6B-49E7-03A59222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996" y="841248"/>
            <a:ext cx="6874383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74BE2-FD68-7581-C06C-3B1FEDB8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3706-12BC-90A7-6E3A-212476A6E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</a:rPr>
              <a:t>The aim was to apply data mining techniques to analyze customer booking behavior in a dataset from British Airways, using various machine learning models to identify key features predicting booking completion. However, the dataset was imbalanced, with incomplete bookings representing 80% of cases. To address potential bias, the dataset underwent </a:t>
            </a:r>
            <a:r>
              <a:rPr lang="en-US" sz="2000" dirty="0" err="1">
                <a:effectLst/>
              </a:rPr>
              <a:t>undersampling</a:t>
            </a:r>
            <a:r>
              <a:rPr lang="en-US" sz="2000" dirty="0">
                <a:effectLst/>
              </a:rPr>
              <a:t>. Models including Random Forest, Gradient Boosting Classifier (GBC), and Stochastic Gradient Descent (SGD) were trained, with Random Forest yielding the most promising results. Notably, the "Purchase Lead" feature emerged as a significant predictor of customer behavior. Subsequently, Random Forest was employed to determine the most influential features. Predictive analysis revealed that 8 out of 10 customer inputs were likely to result in completed bookings, with detailed examination of three specific cases provided.</a:t>
            </a:r>
          </a:p>
          <a:p>
            <a:pPr marL="0" indent="0">
              <a:buNone/>
            </a:pPr>
            <a:br>
              <a:rPr lang="en-US" sz="2000" b="0" i="0" dirty="0">
                <a:effectLst/>
                <a:highlight>
                  <a:srgbClr val="212121"/>
                </a:highlight>
                <a:latin typeface="Söhne"/>
              </a:rPr>
            </a:br>
            <a:endParaRPr lang="en-US" sz="2000" b="0" i="0" dirty="0">
              <a:effectLst/>
              <a:highlight>
                <a:srgbClr val="212121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9466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AAF15-0002-9011-4539-26E2C66C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Reference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38B0-EDCD-D9BA-56D4-14CE5099F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Dataset: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https://www.theforage.com/virtual-experience/NjynCWzGSaWXQCxSX/british-airways/data-science-yqoz/predicting-customer-buying-behaviour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https://www.kaggle.com/datasets/minnikeswarrao/british-airways-customer-booking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in python with scikit learn:</a:t>
            </a:r>
          </a:p>
          <a:p>
            <a:pPr marL="0" indent="0">
              <a:buNone/>
            </a:pP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https://scikit-learn.org/stable/supervised_learning.html</a:t>
            </a:r>
            <a:endParaRPr lang="en-US" sz="2200" dirty="0"/>
          </a:p>
          <a:p>
            <a:endParaRPr lang="en-US" sz="2200" dirty="0">
              <a:hlinkClick r:id="rId5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Evaluation Metrics in Python with scikit learn:</a:t>
            </a:r>
          </a:p>
          <a:p>
            <a:pPr marL="0" indent="0">
              <a:buNone/>
            </a:pPr>
            <a:r>
              <a:rPr lang="en-US" sz="2200" dirty="0">
                <a:hlinkClick r:id="rId5"/>
              </a:rPr>
              <a:t>https://scikit-learn.org/stable/modules/model_evaluation.html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3999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B29C0-BA24-4AC0-79B0-DCF03820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1BD4-931B-CFCB-8CF5-C846B189E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Explore and prepare the dataset </a:t>
            </a:r>
          </a:p>
          <a:p>
            <a:r>
              <a:rPr lang="en-US" sz="2200" dirty="0"/>
              <a:t>Train a machine learning model </a:t>
            </a:r>
          </a:p>
          <a:p>
            <a:r>
              <a:rPr lang="en-US" sz="2200" dirty="0"/>
              <a:t>Evaluate model and present findings </a:t>
            </a:r>
          </a:p>
        </p:txBody>
      </p:sp>
    </p:spTree>
    <p:extLst>
      <p:ext uri="{BB962C8B-B14F-4D97-AF65-F5344CB8AC3E}">
        <p14:creationId xmlns:p14="http://schemas.microsoft.com/office/powerpoint/2010/main" val="52945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E5A71-F0FE-5E1C-4EAB-C781506F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LIBRARIES AND DATASET LOADING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742C8B-2717-DD44-4EC8-C04ACDFA5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34" y="2642616"/>
            <a:ext cx="4006428" cy="3605784"/>
          </a:xfrm>
          <a:prstGeom prst="rect">
            <a:avLst/>
          </a:prstGeom>
        </p:spPr>
      </p:pic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B756BD-FD78-EA22-0746-D4B12977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25364" y="2642616"/>
            <a:ext cx="4872680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9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F32F-51FC-C89F-3418-2E82EEFA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DATASET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639E-0C65-CC8C-904F-5C1AF3A9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336042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There are 13 features with different data types (categorical, Numerical, Ordinal).</a:t>
            </a:r>
          </a:p>
          <a:p>
            <a:r>
              <a:rPr lang="en-US" sz="2200" dirty="0"/>
              <a:t>The target label column is the “</a:t>
            </a:r>
            <a:r>
              <a:rPr lang="en-US" sz="2200" dirty="0" err="1"/>
              <a:t>booking_complete</a:t>
            </a:r>
            <a:r>
              <a:rPr lang="en-US" sz="2200" dirty="0"/>
              <a:t>”.</a:t>
            </a:r>
          </a:p>
          <a:p>
            <a:r>
              <a:rPr lang="en-US" sz="2200" dirty="0"/>
              <a:t>The dataset will be trained to see the customers booking behavior.</a:t>
            </a:r>
          </a:p>
          <a:p>
            <a:endParaRPr lang="en-US" sz="2200" dirty="0"/>
          </a:p>
        </p:txBody>
      </p:sp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6E332F37-77EC-2F9D-E5AB-CBAE443F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53" y="427328"/>
            <a:ext cx="6791348" cy="3633370"/>
          </a:xfrm>
          <a:prstGeom prst="rect">
            <a:avLst/>
          </a:prstGeom>
        </p:spPr>
      </p:pic>
      <p:pic>
        <p:nvPicPr>
          <p:cNvPr id="7" name="Picture 6" descr="A close-up of a web page&#10;&#10;Description automatically generated">
            <a:extLst>
              <a:ext uri="{FF2B5EF4-FFF2-40B4-BE49-F238E27FC236}">
                <a16:creationId xmlns:a16="http://schemas.microsoft.com/office/drawing/2014/main" id="{6C3DEFA6-C936-950D-9FD9-0E37451A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39" y="4115508"/>
            <a:ext cx="5968605" cy="11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2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60DB-1E1D-135A-4618-1413FA44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Data Preprocessing 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8ECA4-64C9-60B4-5352-39CEE48D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505" y="3682313"/>
            <a:ext cx="2640686" cy="1828801"/>
          </a:xfrm>
        </p:spPr>
        <p:txBody>
          <a:bodyPr>
            <a:normAutofit/>
          </a:bodyPr>
          <a:lstStyle/>
          <a:p>
            <a:r>
              <a:rPr lang="en-US" sz="2200" dirty="0"/>
              <a:t>wrong entries were dropped from the purchase lead and length of stay.</a:t>
            </a:r>
          </a:p>
          <a:p>
            <a:endParaRPr lang="en-US" sz="2200" dirty="0"/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46C550D-B323-6709-C621-4791FD43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75" y="315824"/>
            <a:ext cx="4014216" cy="1728343"/>
          </a:xfrm>
          <a:prstGeom prst="rect">
            <a:avLst/>
          </a:prstGeo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4904C9-5B98-409B-FA10-AC8099C6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4" y="2876480"/>
            <a:ext cx="8754762" cy="280152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0294B4-8C81-4A12-E39E-D0A519AE320E}"/>
              </a:ext>
            </a:extLst>
          </p:cNvPr>
          <p:cNvSpPr/>
          <p:nvPr/>
        </p:nvSpPr>
        <p:spPr>
          <a:xfrm>
            <a:off x="1804086" y="4277242"/>
            <a:ext cx="716692" cy="319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DF904A-88CA-1B73-C9B6-13FB55DFC286}"/>
              </a:ext>
            </a:extLst>
          </p:cNvPr>
          <p:cNvSpPr/>
          <p:nvPr/>
        </p:nvSpPr>
        <p:spPr>
          <a:xfrm>
            <a:off x="2725921" y="4277242"/>
            <a:ext cx="716692" cy="3194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E96E-AE13-5582-46A6-C684375C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STATISTICAL SUMMARY</a:t>
            </a:r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10">
            <a:extLst>
              <a:ext uri="{FF2B5EF4-FFF2-40B4-BE49-F238E27FC236}">
                <a16:creationId xmlns:a16="http://schemas.microsoft.com/office/drawing/2014/main" id="{9202BA01-7EA1-6BD9-4757-7C57B30F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4" y="-85679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The Features were summarized towards the booking behavior as in the next slides. 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7D7B07-4986-4ACA-E627-C82BE95F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94" y="2554559"/>
            <a:ext cx="9444228" cy="424990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A34DB0-2BD9-EC86-22DE-F452ABEB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74" y="1464520"/>
            <a:ext cx="6595875" cy="8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3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A2DDC-3ACC-2770-8F88-E37C873E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STATISTICAL SUMMARY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0EA93B4-31AE-DC1B-A7AE-72E0C1261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Insights:</a:t>
            </a:r>
          </a:p>
          <a:p>
            <a:r>
              <a:rPr lang="en-US" sz="1700" dirty="0"/>
              <a:t>The majority of customers didn’t complete the booking</a:t>
            </a:r>
          </a:p>
          <a:p>
            <a:r>
              <a:rPr lang="en-US" sz="1700" dirty="0"/>
              <a:t>Most of the customers booked through the internet.</a:t>
            </a:r>
          </a:p>
          <a:p>
            <a:r>
              <a:rPr lang="en-US" sz="1700" dirty="0"/>
              <a:t>The most frequent category in number of passengers is ”1” then ”2”.</a:t>
            </a:r>
          </a:p>
          <a:p>
            <a:r>
              <a:rPr lang="en-US" sz="1700" dirty="0"/>
              <a:t>Most of the customers chose round trips.</a:t>
            </a:r>
          </a:p>
          <a:p>
            <a:r>
              <a:rPr lang="en-US" sz="1700" dirty="0"/>
              <a:t>There were flights evenly every weekday. </a:t>
            </a:r>
          </a:p>
        </p:txBody>
      </p:sp>
      <p:pic>
        <p:nvPicPr>
          <p:cNvPr id="9" name="Picture 8" descr="A graph with blue and red squares&#10;&#10;Description automatically generated">
            <a:extLst>
              <a:ext uri="{FF2B5EF4-FFF2-40B4-BE49-F238E27FC236}">
                <a16:creationId xmlns:a16="http://schemas.microsoft.com/office/drawing/2014/main" id="{B2400954-9790-7BBA-0B5E-2B457B19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1100729"/>
            <a:ext cx="3248351" cy="1754108"/>
          </a:xfrm>
          <a:prstGeom prst="rect">
            <a:avLst/>
          </a:prstGeom>
        </p:spPr>
      </p:pic>
      <p:pic>
        <p:nvPicPr>
          <p:cNvPr id="11" name="Picture 10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B9099D86-0DBC-27C3-7A2D-D3978A4D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1100730"/>
            <a:ext cx="3248352" cy="1754109"/>
          </a:xfrm>
          <a:prstGeom prst="rect">
            <a:avLst/>
          </a:prstGeom>
        </p:spPr>
      </p:pic>
      <p:pic>
        <p:nvPicPr>
          <p:cNvPr id="7" name="Picture 6" descr="A green and white graph&#10;&#10;Description automatically generated">
            <a:extLst>
              <a:ext uri="{FF2B5EF4-FFF2-40B4-BE49-F238E27FC236}">
                <a16:creationId xmlns:a16="http://schemas.microsoft.com/office/drawing/2014/main" id="{0F1F2447-9C73-1F2D-2905-641D1E1C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905241"/>
            <a:ext cx="3248352" cy="1754109"/>
          </a:xfrm>
          <a:prstGeom prst="rect">
            <a:avLst/>
          </a:prstGeom>
        </p:spPr>
      </p:pic>
      <p:pic>
        <p:nvPicPr>
          <p:cNvPr id="5" name="Content Placeholder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2353E7C-5CB6-B924-6F70-1A57FB9AF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903777"/>
            <a:ext cx="3248352" cy="17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A4FDA-1C09-E616-5932-7A1E6D8D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STATISTICAL SUMMARY</a:t>
            </a:r>
          </a:p>
        </p:txBody>
      </p:sp>
      <p:pic>
        <p:nvPicPr>
          <p:cNvPr id="7" name="Picture 6" descr="A graph with a bar and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87AE67C2-A584-E2A6-DEE8-966DEC12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22" y="261991"/>
            <a:ext cx="3500409" cy="1890220"/>
          </a:xfrm>
          <a:prstGeom prst="rect">
            <a:avLst/>
          </a:pr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A9B6010-0C7E-875F-D927-9EA83158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Insights:</a:t>
            </a:r>
          </a:p>
          <a:p>
            <a:r>
              <a:rPr lang="en-US" sz="2200" dirty="0"/>
              <a:t>Almost half of the customers wanted meals on their flights. </a:t>
            </a:r>
          </a:p>
          <a:p>
            <a:r>
              <a:rPr lang="en-US" sz="2200" dirty="0"/>
              <a:t>Almost 60% of the customers didn’t want extra baggage on their flights</a:t>
            </a:r>
          </a:p>
          <a:p>
            <a:r>
              <a:rPr lang="en-US" sz="2200" dirty="0"/>
              <a:t>Most of the customers wanted a preferred seat. </a:t>
            </a:r>
          </a:p>
          <a:p>
            <a:endParaRPr lang="en-US" sz="2200" dirty="0"/>
          </a:p>
        </p:txBody>
      </p:sp>
      <p:pic>
        <p:nvPicPr>
          <p:cNvPr id="9" name="Picture 8" descr="A graph with a bar and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2743B865-FDFD-A793-9D1D-AC1F521C6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086" y="2310086"/>
            <a:ext cx="3500409" cy="1890220"/>
          </a:xfrm>
          <a:prstGeom prst="rect">
            <a:avLst/>
          </a:prstGeom>
        </p:spPr>
      </p:pic>
      <p:pic>
        <p:nvPicPr>
          <p:cNvPr id="11" name="Picture 10" descr="A graph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E1380DB7-1CAB-A426-6BFC-78A68E5DB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086" y="4358181"/>
            <a:ext cx="3500409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3696</TotalTime>
  <Words>981</Words>
  <Application>Microsoft Macintosh PowerPoint</Application>
  <PresentationFormat>Widescreen</PresentationFormat>
  <Paragraphs>95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DM Sans</vt:lpstr>
      <vt:lpstr>Söhne</vt:lpstr>
      <vt:lpstr>Office 2013 - 2022 Theme</vt:lpstr>
      <vt:lpstr>PREDICTING CUSTOMER BUYING BEHAVIOR</vt:lpstr>
      <vt:lpstr>OVERVIEW  </vt:lpstr>
      <vt:lpstr>Introduction</vt:lpstr>
      <vt:lpstr>LIBRARIES AND DATASET LOADING</vt:lpstr>
      <vt:lpstr>DATASET</vt:lpstr>
      <vt:lpstr>Data Preprocessing </vt:lpstr>
      <vt:lpstr>STATISTICAL SUMMARY</vt:lpstr>
      <vt:lpstr>STATISTICAL SUMMARY</vt:lpstr>
      <vt:lpstr>STATISTICAL SUMMARY</vt:lpstr>
      <vt:lpstr>STATISTICAL SUMMARY</vt:lpstr>
      <vt:lpstr>STATISTICAL SUMMARY</vt:lpstr>
      <vt:lpstr>STATISTICAL SUMMARY</vt:lpstr>
      <vt:lpstr>DATA TRAINING</vt:lpstr>
      <vt:lpstr>DATA TRAINING resampling</vt:lpstr>
      <vt:lpstr>DATA TRAINING machine learning models </vt:lpstr>
      <vt:lpstr>EVALUATION</vt:lpstr>
      <vt:lpstr>The most important feature(s)</vt:lpstr>
      <vt:lpstr>The most important feature(s)</vt:lpstr>
      <vt:lpstr>PREDICTION</vt:lpstr>
      <vt:lpstr>PREDICTION</vt:lpstr>
      <vt:lpstr>Customer input 1</vt:lpstr>
      <vt:lpstr>Customer input 2</vt:lpstr>
      <vt:lpstr>Customer input 3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BUYING BEHAVIOR</dc:title>
  <dc:creator>Ola Ibrahim Suaifan</dc:creator>
  <cp:lastModifiedBy>Ola Ibrahim Suaifan</cp:lastModifiedBy>
  <cp:revision>11</cp:revision>
  <dcterms:created xsi:type="dcterms:W3CDTF">2024-05-01T22:27:45Z</dcterms:created>
  <dcterms:modified xsi:type="dcterms:W3CDTF">2024-05-07T23:32:36Z</dcterms:modified>
</cp:coreProperties>
</file>